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5"/>
  </p:notesMasterIdLst>
  <p:sldIdLst>
    <p:sldId id="257" r:id="rId5"/>
    <p:sldId id="314" r:id="rId6"/>
    <p:sldId id="316" r:id="rId7"/>
    <p:sldId id="317" r:id="rId8"/>
    <p:sldId id="321" r:id="rId9"/>
    <p:sldId id="323" r:id="rId10"/>
    <p:sldId id="322" r:id="rId11"/>
    <p:sldId id="319" r:id="rId12"/>
    <p:sldId id="320" r:id="rId13"/>
    <p:sldId id="315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나눔스퀘어_ac" panose="020B0600000101010101" pitchFamily="50" charset="-127"/>
      <p:regular r:id="rId17"/>
    </p:embeddedFont>
    <p:embeddedFont>
      <p:font typeface="나눔스퀘어_ac Bold" panose="020B0600000101010101" pitchFamily="50" charset="-127"/>
      <p:bold r:id="rId18"/>
    </p:embeddedFont>
    <p:embeddedFont>
      <p:font typeface="나눔스퀘어_ac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ED4"/>
    <a:srgbClr val="FFD966"/>
    <a:srgbClr val="005AA7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C2C941-5BAC-4FE0-AE7C-DB12DB4A0378}" v="703" dt="2022-10-31T00:35:01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83433" autoAdjust="0"/>
  </p:normalViewPr>
  <p:slideViewPr>
    <p:cSldViewPr snapToGrid="0">
      <p:cViewPr varScale="1">
        <p:scale>
          <a:sx n="87" d="100"/>
          <a:sy n="87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B5E13-5FB4-4DBE-8A99-E3A876D9301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D92-B007-4897-862B-F084809DA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20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75C8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The </a:t>
            </a:r>
            <a:r>
              <a:rPr lang="en-US" altLang="ko-KR" b="0" i="0" dirty="0" err="1">
                <a:solidFill>
                  <a:srgbClr val="0075C8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CelebA</a:t>
            </a:r>
            <a:r>
              <a:rPr lang="en-US" altLang="ko-KR" b="0" i="0" dirty="0">
                <a:solidFill>
                  <a:srgbClr val="0075C8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-HQ dataset is a high-quality version of </a:t>
            </a:r>
            <a:r>
              <a:rPr lang="en-US" altLang="ko-KR" b="0" i="0" dirty="0" err="1">
                <a:solidFill>
                  <a:srgbClr val="0075C8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CelebA</a:t>
            </a:r>
            <a:r>
              <a:rPr lang="en-US" altLang="ko-KR" b="0" i="0" dirty="0">
                <a:solidFill>
                  <a:srgbClr val="0075C8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that consists of 30,000 images at 1024×1024 resolution.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7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세라프</a:t>
            </a:r>
            <a:r>
              <a:rPr lang="ko-KR" altLang="en-US" dirty="0"/>
              <a:t> </a:t>
            </a:r>
            <a:r>
              <a:rPr lang="ko-KR" altLang="en-US" dirty="0" err="1"/>
              <a:t>모아나</a:t>
            </a:r>
            <a:r>
              <a:rPr lang="ko-KR" altLang="en-US" dirty="0"/>
              <a:t> 서버 점검으로 외부접속이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 수요일부터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30</a:t>
            </a:r>
            <a:r>
              <a:rPr lang="ko-KR" altLang="en-US" dirty="0"/>
              <a:t>일 일요일까지 불가능 공지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월요일 오전에도 접속</a:t>
            </a:r>
            <a:r>
              <a:rPr lang="en-US" altLang="ko-KR" dirty="0"/>
              <a:t>X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51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Fusion : per-channel linear interpolation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364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71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Spatial layout and pose are controlled by </a:t>
            </a:r>
            <a:r>
              <a:rPr lang="en-US" altLang="ko-KR" dirty="0" err="1"/>
              <a:t>salign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2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208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83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Architecture </a:t>
            </a:r>
            <a:r>
              <a:rPr lang="ko-KR" altLang="en-US" dirty="0"/>
              <a:t>사진 원본 </a:t>
            </a:r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99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C46A-1107-D85D-66E6-B034B5A0E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0A709-026D-7F0B-606C-9867E62E1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D9E10-4EEA-4465-B6FA-C9356616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81B18-809E-6315-5568-8EE4DFD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2B78-0310-736C-6B06-5F108C8D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1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F636-B30A-45C9-CEE0-17CAC6CC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84A61-A908-C80F-FF46-8D4939547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92C52-EAF3-2212-B9AC-B759F59D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6266B-74A4-A496-195C-496F4D73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99841-C6FA-D1DA-8A9F-A0C605E7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2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205AE-0273-A4AD-45BB-5316876C4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3325E-4478-48BA-9AC9-DA74D403B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1B8E6-D29D-0537-DEA7-D5284C5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9C0AC-5893-5F73-6517-A965C10D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E887C-D381-C226-AD2F-0D0E572A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1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F17E-6C47-D318-0281-80502D9F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B8AA-D007-4849-2480-B334A510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n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1A37-4BEB-CB1E-8807-6DC17507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5A620-2421-13D0-BC33-622E82A5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D820-EA1B-92EF-618D-41EE7EB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6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23A-03E0-B1D8-CB4C-941E550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C2BF0-E903-2C6A-3C39-18163B4D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F06EF-8442-3113-346A-107BA6E2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7A3A3-E183-3B4A-8B69-441E2693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F773C-4C54-042F-2E30-711B38B1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8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1B59-29C2-CB17-32DD-6EB1C107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8C541-9895-0565-5984-8804124DD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11A33-C020-C268-4C98-ABC01D37E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76737-CC41-4736-0390-24175FB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52200-7F68-E715-F067-D2B0D2C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A3EEA-E2AB-D0D5-5DDC-45DAB8E9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4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22D5E-2BD5-4B5F-2114-50818DEC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925D6-7871-5E82-11BB-5E32D7D7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B5B90-DF20-EEA9-F1B8-1F4AB278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571C17-5423-8566-5A0A-3767A46DF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34DD29-5111-C76D-634F-2B972E31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38F3F-8E04-B1DE-5658-97CC0584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360129-4545-A6F1-197A-514B111D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B4E1E2-B818-8EF8-85FC-765316CF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9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F9D3B-11DC-763D-E587-EA19B8A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3F01C-8C4C-36AF-B81E-577924DA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825DA-46B0-4DAC-B9DC-048D7D9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3185D-0192-4B6C-9E07-B8B217E9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CFD6C1-3DD1-8DDF-E6DC-97D2C53D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E9D6BC-8DAD-A974-F791-A366BD06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FF58A-C245-7418-FE45-7E9A7F7D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FDC5-4691-3FF7-8395-DD476799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A9CA-62D8-5969-58B2-A4097B37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8EB4E-FD85-25C1-5E50-95FFD1F49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4C91B-5F39-8E4B-780D-3979EC9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F29A3-BDD1-9B49-E97D-9E78E5FC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DD5D0B-8009-60BA-DB33-BA034C9F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E98D-704A-6AB9-AB50-91DC0443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5E90E6-E71D-D59E-189C-ABB4E1EE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D1B93-C3CF-9CDB-2EB4-354389C2B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194C7-8A81-4AD9-8BD9-C7C86044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42B54-162A-3C39-D822-7753692D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98E69-4E43-77C6-F8CA-2AE87B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8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EE4B0-BF8F-6141-4534-03E092C1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74921-58C9-B5BC-5D30-22F69B8B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DC690-261B-CB71-9CAF-1C68E4965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25EF-7B4D-40FC-974F-2AF7550E56B4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19F0-FFC0-DCC2-0AAE-088F7291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D090F-FE89-8806-544B-FF7B2CAB4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9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10.jpg"/><Relationship Id="rId21" Type="http://schemas.openxmlformats.org/officeDocument/2006/relationships/image" Target="../media/image24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15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24" Type="http://schemas.openxmlformats.org/officeDocument/2006/relationships/image" Target="../media/image27.png"/><Relationship Id="rId5" Type="http://schemas.openxmlformats.org/officeDocument/2006/relationships/image" Target="../media/image12.jpg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10" Type="http://schemas.openxmlformats.org/officeDocument/2006/relationships/image" Target="../media/image15.png"/><Relationship Id="rId19" Type="http://schemas.openxmlformats.org/officeDocument/2006/relationships/image" Target="../media/image170.png"/><Relationship Id="rId4" Type="http://schemas.openxmlformats.org/officeDocument/2006/relationships/image" Target="../media/image11.jpg"/><Relationship Id="rId9" Type="http://schemas.openxmlformats.org/officeDocument/2006/relationships/image" Target="../media/image70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F966-DE59-7CD0-2EA7-6B14A666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21" y="1932431"/>
            <a:ext cx="9805358" cy="14467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미팅 발표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094057-513F-08BD-C1BC-E14685DBA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21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학기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캡스톤디자인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(10/31)</a:t>
            </a: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컴퓨터공학과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2017104019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임에딘</a:t>
            </a:r>
          </a:p>
        </p:txBody>
      </p:sp>
    </p:spTree>
    <p:extLst>
      <p:ext uri="{BB962C8B-B14F-4D97-AF65-F5344CB8AC3E}">
        <p14:creationId xmlns:p14="http://schemas.microsoft.com/office/powerpoint/2010/main" val="306147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F44C5F4-9772-04D3-36BC-8DB9C7997C75}"/>
              </a:ext>
            </a:extLst>
          </p:cNvPr>
          <p:cNvSpPr/>
          <p:nvPr/>
        </p:nvSpPr>
        <p:spPr>
          <a:xfrm>
            <a:off x="10514256" y="3806351"/>
            <a:ext cx="1123478" cy="6482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2B1D397-ABDD-B305-C06D-DB0968893818}"/>
              </a:ext>
            </a:extLst>
          </p:cNvPr>
          <p:cNvSpPr/>
          <p:nvPr/>
        </p:nvSpPr>
        <p:spPr>
          <a:xfrm>
            <a:off x="1175447" y="3297434"/>
            <a:ext cx="561208" cy="3971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5D74255-FB1F-31AE-75C5-90BE4E183B8A}"/>
              </a:ext>
            </a:extLst>
          </p:cNvPr>
          <p:cNvSpPr/>
          <p:nvPr/>
        </p:nvSpPr>
        <p:spPr>
          <a:xfrm>
            <a:off x="8457881" y="2996376"/>
            <a:ext cx="1373745" cy="1824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9D4A538-F3E5-D97A-2405-5C3C62D75660}"/>
              </a:ext>
            </a:extLst>
          </p:cNvPr>
          <p:cNvSpPr/>
          <p:nvPr/>
        </p:nvSpPr>
        <p:spPr>
          <a:xfrm>
            <a:off x="9120878" y="1648571"/>
            <a:ext cx="668873" cy="694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86E4427-D82D-079C-4E20-593F3C72C036}"/>
              </a:ext>
            </a:extLst>
          </p:cNvPr>
          <p:cNvSpPr/>
          <p:nvPr/>
        </p:nvSpPr>
        <p:spPr>
          <a:xfrm>
            <a:off x="6328261" y="1513064"/>
            <a:ext cx="799736" cy="13868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사람, 여자, 미소, 가장이(가) 표시된 사진&#10;&#10;자동 생성된 설명">
            <a:extLst>
              <a:ext uri="{FF2B5EF4-FFF2-40B4-BE49-F238E27FC236}">
                <a16:creationId xmlns:a16="http://schemas.microsoft.com/office/drawing/2014/main" id="{48D9669A-A003-0DDC-A1D9-771D7945D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10" y="1371559"/>
            <a:ext cx="1291399" cy="1291399"/>
          </a:xfrm>
          <a:prstGeom prst="rect">
            <a:avLst/>
          </a:prstGeom>
        </p:spPr>
      </p:pic>
      <p:pic>
        <p:nvPicPr>
          <p:cNvPr id="7" name="그림 6" descr="사람, 미소, 닫기이(가) 표시된 사진&#10;&#10;자동 생성된 설명">
            <a:extLst>
              <a:ext uri="{FF2B5EF4-FFF2-40B4-BE49-F238E27FC236}">
                <a16:creationId xmlns:a16="http://schemas.microsoft.com/office/drawing/2014/main" id="{7743DEBD-DD42-B9C6-C02A-F05AAE8D1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72" y="3048857"/>
            <a:ext cx="1291398" cy="1291398"/>
          </a:xfrm>
          <a:prstGeom prst="rect">
            <a:avLst/>
          </a:prstGeom>
        </p:spPr>
      </p:pic>
      <p:pic>
        <p:nvPicPr>
          <p:cNvPr id="9" name="그림 8" descr="여자, 사람, 미소이(가) 표시된 사진&#10;&#10;자동 생성된 설명">
            <a:extLst>
              <a:ext uri="{FF2B5EF4-FFF2-40B4-BE49-F238E27FC236}">
                <a16:creationId xmlns:a16="http://schemas.microsoft.com/office/drawing/2014/main" id="{2ECB3CD3-3964-AD0B-0FB1-22F4979FA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81" y="3048857"/>
            <a:ext cx="1291398" cy="12913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829AA9-7C9A-D152-574B-0EC0BB02FAB2}"/>
              </a:ext>
            </a:extLst>
          </p:cNvPr>
          <p:cNvSpPr/>
          <p:nvPr/>
        </p:nvSpPr>
        <p:spPr>
          <a:xfrm rot="16200000">
            <a:off x="4595831" y="1913367"/>
            <a:ext cx="738145" cy="88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19BA565-1028-6F9C-3751-60F979DE510D}"/>
              </a:ext>
            </a:extLst>
          </p:cNvPr>
          <p:cNvCxnSpPr>
            <a:cxnSpLocks/>
          </p:cNvCxnSpPr>
          <p:nvPr/>
        </p:nvCxnSpPr>
        <p:spPr>
          <a:xfrm>
            <a:off x="5999929" y="2339794"/>
            <a:ext cx="0" cy="835802"/>
          </a:xfrm>
          <a:prstGeom prst="straightConnector1">
            <a:avLst/>
          </a:prstGeom>
          <a:ln w="19050">
            <a:solidFill>
              <a:srgbClr val="005A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35367B-4E6B-0307-1236-AD520A81B52F}"/>
              </a:ext>
            </a:extLst>
          </p:cNvPr>
          <p:cNvSpPr/>
          <p:nvPr/>
        </p:nvSpPr>
        <p:spPr>
          <a:xfrm rot="16200000">
            <a:off x="4743167" y="2046220"/>
            <a:ext cx="738145" cy="88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644978-AF9C-01E4-D8E3-ECBC47329452}"/>
              </a:ext>
            </a:extLst>
          </p:cNvPr>
          <p:cNvSpPr/>
          <p:nvPr/>
        </p:nvSpPr>
        <p:spPr>
          <a:xfrm rot="16200000">
            <a:off x="4890503" y="2164827"/>
            <a:ext cx="738145" cy="88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8A1E75-23DA-72A2-8858-045620F4BC0F}"/>
              </a:ext>
            </a:extLst>
          </p:cNvPr>
          <p:cNvSpPr/>
          <p:nvPr/>
        </p:nvSpPr>
        <p:spPr>
          <a:xfrm rot="16200000">
            <a:off x="5037839" y="2282439"/>
            <a:ext cx="738145" cy="88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8095DA-8974-B873-02D4-FEAF30CEC96E}"/>
              </a:ext>
            </a:extLst>
          </p:cNvPr>
          <p:cNvSpPr/>
          <p:nvPr/>
        </p:nvSpPr>
        <p:spPr>
          <a:xfrm rot="16200000">
            <a:off x="5190008" y="2415292"/>
            <a:ext cx="738145" cy="889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EC3B6C-1E5C-EC8A-F00F-CAD6E9F14C8C}"/>
              </a:ext>
            </a:extLst>
          </p:cNvPr>
          <p:cNvSpPr/>
          <p:nvPr/>
        </p:nvSpPr>
        <p:spPr>
          <a:xfrm rot="16200000">
            <a:off x="6072377" y="1913367"/>
            <a:ext cx="738145" cy="88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AB324D-EC87-A2EF-507F-3022C5B65A95}"/>
              </a:ext>
            </a:extLst>
          </p:cNvPr>
          <p:cNvSpPr/>
          <p:nvPr/>
        </p:nvSpPr>
        <p:spPr>
          <a:xfrm rot="16200000">
            <a:off x="6219713" y="2046220"/>
            <a:ext cx="738145" cy="88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16519C-BC59-C493-2E9A-E990E03046BD}"/>
              </a:ext>
            </a:extLst>
          </p:cNvPr>
          <p:cNvSpPr/>
          <p:nvPr/>
        </p:nvSpPr>
        <p:spPr>
          <a:xfrm rot="16200000">
            <a:off x="6367049" y="2164827"/>
            <a:ext cx="738145" cy="88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77834E-0763-F933-D9BD-5B5274382984}"/>
              </a:ext>
            </a:extLst>
          </p:cNvPr>
          <p:cNvSpPr/>
          <p:nvPr/>
        </p:nvSpPr>
        <p:spPr>
          <a:xfrm rot="16200000">
            <a:off x="6514385" y="2282439"/>
            <a:ext cx="738145" cy="88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719919-7DC5-505B-3D64-B3461F4D6F76}"/>
              </a:ext>
            </a:extLst>
          </p:cNvPr>
          <p:cNvSpPr/>
          <p:nvPr/>
        </p:nvSpPr>
        <p:spPr>
          <a:xfrm rot="16200000">
            <a:off x="6666554" y="2415292"/>
            <a:ext cx="738145" cy="889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E926A7-44DC-C3DD-7476-197B6D6970A3}"/>
              </a:ext>
            </a:extLst>
          </p:cNvPr>
          <p:cNvSpPr txBox="1"/>
          <p:nvPr/>
        </p:nvSpPr>
        <p:spPr>
          <a:xfrm>
            <a:off x="5805004" y="185664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ko-KR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EF9FCC-09FA-B48E-2BD0-608C386CF402}"/>
                  </a:ext>
                </a:extLst>
              </p:cNvPr>
              <p:cNvSpPr txBox="1"/>
              <p:nvPr/>
            </p:nvSpPr>
            <p:spPr>
              <a:xfrm>
                <a:off x="4623316" y="998835"/>
                <a:ext cx="12913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Latent Codes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ko-KR" sz="1100" dirty="0"/>
              </a:p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18 x 512</a:t>
                </a:r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EF9FCC-09FA-B48E-2BD0-608C386CF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316" y="998835"/>
                <a:ext cx="1291399" cy="430887"/>
              </a:xfrm>
              <a:prstGeom prst="rect">
                <a:avLst/>
              </a:prstGeom>
              <a:blipFill>
                <a:blip r:embed="rId6"/>
                <a:stretch>
                  <a:fillRect t="-2817" b="-8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A5C690-E2A2-4C13-43E7-6C53AEC97E6A}"/>
                  </a:ext>
                </a:extLst>
              </p:cNvPr>
              <p:cNvSpPr txBox="1"/>
              <p:nvPr/>
            </p:nvSpPr>
            <p:spPr>
              <a:xfrm>
                <a:off x="6100584" y="995966"/>
                <a:ext cx="1404860" cy="438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Edited Codes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1100" i="0" dirty="0" smtClean="0">
                            <a:latin typeface="Cambria Math" panose="02040503050406030204" pitchFamily="18" charset="0"/>
                          </a:rPr>
                          <m:t>ⅇ</m:t>
                        </m:r>
                        <m:r>
                          <m:rPr>
                            <m:sty m:val="p"/>
                          </m:rPr>
                          <a:rPr lang="en-US" altLang="ko-KR" sz="1100" b="0" i="0" dirty="0" smtClean="0">
                            <a:latin typeface="Cambria Math" panose="02040503050406030204" pitchFamily="18" charset="0"/>
                          </a:rPr>
                          <m:t>dit</m:t>
                        </m:r>
                      </m:sup>
                    </m:sSup>
                  </m:oMath>
                </a14:m>
                <a:endParaRPr lang="en-US" altLang="ko-KR" sz="1100" dirty="0"/>
              </a:p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18 x 512</a:t>
                </a:r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A5C690-E2A2-4C13-43E7-6C53AEC97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584" y="995966"/>
                <a:ext cx="1404860" cy="438453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79FBA6-CBD8-F74E-FAB0-38EB4AECABB8}"/>
              </a:ext>
            </a:extLst>
          </p:cNvPr>
          <p:cNvGrpSpPr/>
          <p:nvPr/>
        </p:nvGrpSpPr>
        <p:grpSpPr>
          <a:xfrm>
            <a:off x="3955952" y="1347994"/>
            <a:ext cx="895343" cy="1386841"/>
            <a:chOff x="2312676" y="1059181"/>
            <a:chExt cx="895343" cy="1386841"/>
          </a:xfrm>
        </p:grpSpPr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93ED324C-4F02-8F25-E29B-582DA0DF5CBB}"/>
                </a:ext>
              </a:extLst>
            </p:cNvPr>
            <p:cNvSpPr/>
            <p:nvPr/>
          </p:nvSpPr>
          <p:spPr>
            <a:xfrm rot="5400000">
              <a:off x="2066927" y="1304930"/>
              <a:ext cx="1386841" cy="895343"/>
            </a:xfrm>
            <a:prstGeom prst="trapezoid">
              <a:avLst/>
            </a:prstGeom>
            <a:solidFill>
              <a:srgbClr val="FFFF00">
                <a:alpha val="28000"/>
              </a:srgbClr>
            </a:solidFill>
            <a:ln>
              <a:solidFill>
                <a:srgbClr val="005A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21F334-4271-8F1F-7375-38CF407DEBCF}"/>
                </a:ext>
              </a:extLst>
            </p:cNvPr>
            <p:cNvSpPr txBox="1"/>
            <p:nvPr/>
          </p:nvSpPr>
          <p:spPr>
            <a:xfrm>
              <a:off x="2478511" y="1806362"/>
              <a:ext cx="5918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(fixed)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23DE52-6DDB-6BED-3615-B944F0FADCD1}"/>
                    </a:ext>
                  </a:extLst>
                </p:cNvPr>
                <p:cNvSpPr txBox="1"/>
                <p:nvPr/>
              </p:nvSpPr>
              <p:spPr>
                <a:xfrm>
                  <a:off x="2606739" y="1524896"/>
                  <a:ext cx="2969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423DE52-6DDB-6BED-3615-B944F0FAD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739" y="1524896"/>
                  <a:ext cx="29694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6327" r="-8163" b="-1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5ED15A-B7AC-7801-EFB9-C03A9077279B}"/>
              </a:ext>
            </a:extLst>
          </p:cNvPr>
          <p:cNvGrpSpPr/>
          <p:nvPr/>
        </p:nvGrpSpPr>
        <p:grpSpPr>
          <a:xfrm>
            <a:off x="7157158" y="1395197"/>
            <a:ext cx="895343" cy="1386841"/>
            <a:chOff x="6115495" y="1059181"/>
            <a:chExt cx="895343" cy="1386841"/>
          </a:xfrm>
        </p:grpSpPr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id="{4596ED27-468C-39D9-9AF0-E8FD9BA8DC9D}"/>
                </a:ext>
              </a:extLst>
            </p:cNvPr>
            <p:cNvSpPr/>
            <p:nvPr/>
          </p:nvSpPr>
          <p:spPr>
            <a:xfrm rot="16200000">
              <a:off x="5869746" y="1304930"/>
              <a:ext cx="1386841" cy="895343"/>
            </a:xfrm>
            <a:prstGeom prst="trapezoid">
              <a:avLst/>
            </a:prstGeom>
            <a:solidFill>
              <a:srgbClr val="95A7D8">
                <a:alpha val="28000"/>
              </a:srgbClr>
            </a:solidFill>
            <a:ln>
              <a:solidFill>
                <a:srgbClr val="005A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A7A02F-F6F8-27E8-BDA2-C2404529FD12}"/>
                </a:ext>
              </a:extLst>
            </p:cNvPr>
            <p:cNvSpPr txBox="1"/>
            <p:nvPr/>
          </p:nvSpPr>
          <p:spPr>
            <a:xfrm>
              <a:off x="6275021" y="1806362"/>
              <a:ext cx="5918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(fixed)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A6F8AB9-F927-80D6-BD0D-F72701791160}"/>
                    </a:ext>
                  </a:extLst>
                </p:cNvPr>
                <p:cNvSpPr txBox="1"/>
                <p:nvPr/>
              </p:nvSpPr>
              <p:spPr>
                <a:xfrm>
                  <a:off x="6453442" y="1524896"/>
                  <a:ext cx="3041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A6F8AB9-F927-80D6-BD0D-F727017911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3442" y="1524896"/>
                  <a:ext cx="30418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8367" r="-8163"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391512E-A982-D3BB-ECE0-B4592056C46B}"/>
              </a:ext>
            </a:extLst>
          </p:cNvPr>
          <p:cNvSpPr txBox="1"/>
          <p:nvPr/>
        </p:nvSpPr>
        <p:spPr>
          <a:xfrm>
            <a:off x="2514703" y="1109949"/>
            <a:ext cx="129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28B0E3-8FE3-D9B5-F670-4107D9120A57}"/>
              </a:ext>
            </a:extLst>
          </p:cNvPr>
          <p:cNvSpPr txBox="1"/>
          <p:nvPr/>
        </p:nvSpPr>
        <p:spPr>
          <a:xfrm>
            <a:off x="7837185" y="2047293"/>
            <a:ext cx="129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Inversion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606416-BD40-1196-4BFA-B65B9812DC53}"/>
              </a:ext>
            </a:extLst>
          </p:cNvPr>
          <p:cNvSpPr txBox="1"/>
          <p:nvPr/>
        </p:nvSpPr>
        <p:spPr>
          <a:xfrm>
            <a:off x="8772222" y="1825152"/>
            <a:ext cx="38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ko-KR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934E7C-EB25-B5F1-E2A8-30F3FD2FAB01}"/>
              </a:ext>
            </a:extLst>
          </p:cNvPr>
          <p:cNvSpPr txBox="1"/>
          <p:nvPr/>
        </p:nvSpPr>
        <p:spPr>
          <a:xfrm>
            <a:off x="8798411" y="2047293"/>
            <a:ext cx="129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49B156-D97F-2F37-8819-85C6840EFC27}"/>
                  </a:ext>
                </a:extLst>
              </p:cNvPr>
              <p:cNvSpPr txBox="1"/>
              <p:nvPr/>
            </p:nvSpPr>
            <p:spPr>
              <a:xfrm>
                <a:off x="576152" y="3348990"/>
                <a:ext cx="30399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49B156-D97F-2F37-8819-85C6840E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52" y="3348990"/>
                <a:ext cx="303994" cy="284437"/>
              </a:xfrm>
              <a:prstGeom prst="rect">
                <a:avLst/>
              </a:prstGeom>
              <a:blipFill>
                <a:blip r:embed="rId10"/>
                <a:stretch>
                  <a:fillRect l="-18367" t="-19149" r="-51020"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07D922-28CE-EF7A-67DD-E4E0EA26779D}"/>
                  </a:ext>
                </a:extLst>
              </p:cNvPr>
              <p:cNvSpPr txBox="1"/>
              <p:nvPr/>
            </p:nvSpPr>
            <p:spPr>
              <a:xfrm>
                <a:off x="8330887" y="1793960"/>
                <a:ext cx="30399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E07D922-28CE-EF7A-67DD-E4E0EA267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87" y="1793960"/>
                <a:ext cx="303994" cy="284437"/>
              </a:xfrm>
              <a:prstGeom prst="rect">
                <a:avLst/>
              </a:prstGeom>
              <a:blipFill>
                <a:blip r:embed="rId11"/>
                <a:stretch>
                  <a:fillRect l="-18367" t="-19149" r="-51020"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C6C7ED-600F-7BDF-B3E5-768A837ABDF3}"/>
                  </a:ext>
                </a:extLst>
              </p:cNvPr>
              <p:cNvSpPr txBox="1"/>
              <p:nvPr/>
            </p:nvSpPr>
            <p:spPr>
              <a:xfrm>
                <a:off x="9176334" y="1768468"/>
                <a:ext cx="546368" cy="297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edit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C6C7ED-600F-7BDF-B3E5-768A837AB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334" y="1768468"/>
                <a:ext cx="546368" cy="297069"/>
              </a:xfrm>
              <a:prstGeom prst="rect">
                <a:avLst/>
              </a:prstGeom>
              <a:blipFill>
                <a:blip r:embed="rId12"/>
                <a:stretch>
                  <a:fillRect l="-8889" t="-14286" r="-5556" b="-16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63E210-C78A-346C-7EE1-500E0F01578D}"/>
                  </a:ext>
                </a:extLst>
              </p:cNvPr>
              <p:cNvSpPr txBox="1"/>
              <p:nvPr/>
            </p:nvSpPr>
            <p:spPr>
              <a:xfrm>
                <a:off x="3052170" y="901858"/>
                <a:ext cx="2124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63E210-C78A-346C-7EE1-500E0F015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170" y="901858"/>
                <a:ext cx="212429" cy="276999"/>
              </a:xfrm>
              <a:prstGeom prst="rect">
                <a:avLst/>
              </a:prstGeom>
              <a:blipFill>
                <a:blip r:embed="rId13"/>
                <a:stretch>
                  <a:fillRect l="-25714" r="-22857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DBABF600-F7D6-B42E-3D39-8CAF2F898B9B}"/>
              </a:ext>
            </a:extLst>
          </p:cNvPr>
          <p:cNvSpPr txBox="1"/>
          <p:nvPr/>
        </p:nvSpPr>
        <p:spPr>
          <a:xfrm>
            <a:off x="813953" y="330654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ko-KR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1E29BC-3DA9-36BE-F7E3-73EC75564D73}"/>
                  </a:ext>
                </a:extLst>
              </p:cNvPr>
              <p:cNvSpPr txBox="1"/>
              <p:nvPr/>
            </p:nvSpPr>
            <p:spPr>
              <a:xfrm>
                <a:off x="1189300" y="3353392"/>
                <a:ext cx="546368" cy="297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edit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1E29BC-3DA9-36BE-F7E3-73EC7556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00" y="3353392"/>
                <a:ext cx="546368" cy="297069"/>
              </a:xfrm>
              <a:prstGeom prst="rect">
                <a:avLst/>
              </a:prstGeom>
              <a:blipFill>
                <a:blip r:embed="rId14"/>
                <a:stretch>
                  <a:fillRect l="-8889" t="-14286" r="-5556" b="-16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E2704B-6DA7-761F-C84C-1568A4E16FD3}"/>
                  </a:ext>
                </a:extLst>
              </p:cNvPr>
              <p:cNvSpPr txBox="1"/>
              <p:nvPr/>
            </p:nvSpPr>
            <p:spPr>
              <a:xfrm>
                <a:off x="584018" y="3799755"/>
                <a:ext cx="1173655" cy="285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ko-KR" altLang="en-US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E2704B-6DA7-761F-C84C-1568A4E16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18" y="3799755"/>
                <a:ext cx="1173655" cy="285719"/>
              </a:xfrm>
              <a:prstGeom prst="rect">
                <a:avLst/>
              </a:prstGeom>
              <a:blipFill>
                <a:blip r:embed="rId15"/>
                <a:stretch>
                  <a:fillRect l="-4167" t="-27660" r="-19792"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사다리꼴 54">
            <a:extLst>
              <a:ext uri="{FF2B5EF4-FFF2-40B4-BE49-F238E27FC236}">
                <a16:creationId xmlns:a16="http://schemas.microsoft.com/office/drawing/2014/main" id="{C5072E35-04FC-716D-96FD-6E8584A613F7}"/>
              </a:ext>
            </a:extLst>
          </p:cNvPr>
          <p:cNvSpPr/>
          <p:nvPr/>
        </p:nvSpPr>
        <p:spPr>
          <a:xfrm rot="5400000">
            <a:off x="1716774" y="3484493"/>
            <a:ext cx="1007135" cy="405880"/>
          </a:xfrm>
          <a:prstGeom prst="trapezoid">
            <a:avLst>
              <a:gd name="adj" fmla="val 53161"/>
            </a:avLst>
          </a:prstGeom>
          <a:solidFill>
            <a:srgbClr val="EECED4">
              <a:alpha val="28000"/>
            </a:srgbClr>
          </a:solidFill>
          <a:ln>
            <a:solidFill>
              <a:srgbClr val="005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다리꼴 61">
            <a:extLst>
              <a:ext uri="{FF2B5EF4-FFF2-40B4-BE49-F238E27FC236}">
                <a16:creationId xmlns:a16="http://schemas.microsoft.com/office/drawing/2014/main" id="{4A659864-BA9D-352A-D2B6-0EC8D4A39F48}"/>
              </a:ext>
            </a:extLst>
          </p:cNvPr>
          <p:cNvSpPr/>
          <p:nvPr/>
        </p:nvSpPr>
        <p:spPr>
          <a:xfrm rot="16200000">
            <a:off x="2147243" y="3484494"/>
            <a:ext cx="1007135" cy="405880"/>
          </a:xfrm>
          <a:prstGeom prst="trapezoid">
            <a:avLst>
              <a:gd name="adj" fmla="val 53161"/>
            </a:avLst>
          </a:prstGeom>
          <a:solidFill>
            <a:srgbClr val="EECED4">
              <a:alpha val="28000"/>
            </a:srgbClr>
          </a:solidFill>
          <a:ln>
            <a:solidFill>
              <a:srgbClr val="005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B88563-D2B5-E855-CCE7-C3490C2ADD9F}"/>
              </a:ext>
            </a:extLst>
          </p:cNvPr>
          <p:cNvSpPr txBox="1"/>
          <p:nvPr/>
        </p:nvSpPr>
        <p:spPr>
          <a:xfrm>
            <a:off x="2105999" y="41910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1CB42C7-832D-E5FF-8842-F505F73995DB}"/>
                  </a:ext>
                </a:extLst>
              </p:cNvPr>
              <p:cNvSpPr txBox="1"/>
              <p:nvPr/>
            </p:nvSpPr>
            <p:spPr>
              <a:xfrm>
                <a:off x="3069221" y="3571601"/>
                <a:ext cx="201978" cy="28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ko-KR" altLang="en-US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acc>
                    </m:oMath>
                  </m:oMathPara>
                </a14:m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1CB42C7-832D-E5FF-8842-F505F7399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221" y="3571601"/>
                <a:ext cx="201978" cy="286297"/>
              </a:xfrm>
              <a:prstGeom prst="rect">
                <a:avLst/>
              </a:prstGeom>
              <a:blipFill>
                <a:blip r:embed="rId16"/>
                <a:stretch>
                  <a:fillRect l="-23529" t="-17021" r="-47059"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그룹 66">
            <a:extLst>
              <a:ext uri="{FF2B5EF4-FFF2-40B4-BE49-F238E27FC236}">
                <a16:creationId xmlns:a16="http://schemas.microsoft.com/office/drawing/2014/main" id="{86C6FCD8-BC91-EAE2-5855-0D4305CDE8A8}"/>
              </a:ext>
            </a:extLst>
          </p:cNvPr>
          <p:cNvGrpSpPr/>
          <p:nvPr/>
        </p:nvGrpSpPr>
        <p:grpSpPr>
          <a:xfrm>
            <a:off x="3390011" y="3021328"/>
            <a:ext cx="895343" cy="1386841"/>
            <a:chOff x="2312676" y="1059181"/>
            <a:chExt cx="895343" cy="138684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8" name="사다리꼴 67">
              <a:extLst>
                <a:ext uri="{FF2B5EF4-FFF2-40B4-BE49-F238E27FC236}">
                  <a16:creationId xmlns:a16="http://schemas.microsoft.com/office/drawing/2014/main" id="{C9C3F807-AA54-D0B8-2613-E2CC19C18D35}"/>
                </a:ext>
              </a:extLst>
            </p:cNvPr>
            <p:cNvSpPr/>
            <p:nvPr/>
          </p:nvSpPr>
          <p:spPr>
            <a:xfrm rot="5400000">
              <a:off x="2066927" y="1304930"/>
              <a:ext cx="1386841" cy="895343"/>
            </a:xfrm>
            <a:prstGeom prst="trapezoid">
              <a:avLst/>
            </a:prstGeom>
            <a:grpFill/>
            <a:ln>
              <a:solidFill>
                <a:srgbClr val="005A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D31B772-1F36-BF0E-52EA-F486E2BF0915}"/>
                    </a:ext>
                  </a:extLst>
                </p:cNvPr>
                <p:cNvSpPr txBox="1"/>
                <p:nvPr/>
              </p:nvSpPr>
              <p:spPr>
                <a:xfrm>
                  <a:off x="2618289" y="1618752"/>
                  <a:ext cx="284116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D31B772-1F36-BF0E-52EA-F486E2BF0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289" y="1618752"/>
                  <a:ext cx="284116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7021" r="-4255" b="-10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35892DD5-0A55-7173-BC8C-71D9EB47F49C}"/>
              </a:ext>
            </a:extLst>
          </p:cNvPr>
          <p:cNvSpPr/>
          <p:nvPr/>
        </p:nvSpPr>
        <p:spPr>
          <a:xfrm>
            <a:off x="4407420" y="3178086"/>
            <a:ext cx="343994" cy="995575"/>
          </a:xfrm>
          <a:prstGeom prst="cube">
            <a:avLst>
              <a:gd name="adj" fmla="val 6979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5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정육면체 71">
            <a:extLst>
              <a:ext uri="{FF2B5EF4-FFF2-40B4-BE49-F238E27FC236}">
                <a16:creationId xmlns:a16="http://schemas.microsoft.com/office/drawing/2014/main" id="{822862A8-3977-32A6-225E-E1F9B28B6600}"/>
              </a:ext>
            </a:extLst>
          </p:cNvPr>
          <p:cNvSpPr/>
          <p:nvPr/>
        </p:nvSpPr>
        <p:spPr>
          <a:xfrm>
            <a:off x="4573184" y="3340717"/>
            <a:ext cx="300296" cy="900084"/>
          </a:xfrm>
          <a:prstGeom prst="cube">
            <a:avLst>
              <a:gd name="adj" fmla="val 6979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5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정육면체 74">
            <a:extLst>
              <a:ext uri="{FF2B5EF4-FFF2-40B4-BE49-F238E27FC236}">
                <a16:creationId xmlns:a16="http://schemas.microsoft.com/office/drawing/2014/main" id="{BFDBF7CF-791B-1DC2-F745-FEFC8999E0DB}"/>
              </a:ext>
            </a:extLst>
          </p:cNvPr>
          <p:cNvSpPr/>
          <p:nvPr/>
        </p:nvSpPr>
        <p:spPr>
          <a:xfrm>
            <a:off x="4723332" y="3502970"/>
            <a:ext cx="300296" cy="820897"/>
          </a:xfrm>
          <a:prstGeom prst="cube">
            <a:avLst>
              <a:gd name="adj" fmla="val 6979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5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정육면체 75">
            <a:extLst>
              <a:ext uri="{FF2B5EF4-FFF2-40B4-BE49-F238E27FC236}">
                <a16:creationId xmlns:a16="http://schemas.microsoft.com/office/drawing/2014/main" id="{73C8772A-86AC-6B90-32F6-481E4BCB0640}"/>
              </a:ext>
            </a:extLst>
          </p:cNvPr>
          <p:cNvSpPr/>
          <p:nvPr/>
        </p:nvSpPr>
        <p:spPr>
          <a:xfrm>
            <a:off x="4885951" y="3650461"/>
            <a:ext cx="300297" cy="710116"/>
          </a:xfrm>
          <a:prstGeom prst="cube">
            <a:avLst>
              <a:gd name="adj" fmla="val 6979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5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정육면체 76">
            <a:extLst>
              <a:ext uri="{FF2B5EF4-FFF2-40B4-BE49-F238E27FC236}">
                <a16:creationId xmlns:a16="http://schemas.microsoft.com/office/drawing/2014/main" id="{2BC6AA72-F783-384D-65AC-9A92B9598B81}"/>
              </a:ext>
            </a:extLst>
          </p:cNvPr>
          <p:cNvSpPr/>
          <p:nvPr/>
        </p:nvSpPr>
        <p:spPr>
          <a:xfrm>
            <a:off x="5043717" y="3831669"/>
            <a:ext cx="258429" cy="593451"/>
          </a:xfrm>
          <a:prstGeom prst="cube">
            <a:avLst>
              <a:gd name="adj" fmla="val 69793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5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2390781-2243-1616-B0CB-F8B8722E423A}"/>
                  </a:ext>
                </a:extLst>
              </p:cNvPr>
              <p:cNvSpPr txBox="1"/>
              <p:nvPr/>
            </p:nvSpPr>
            <p:spPr>
              <a:xfrm>
                <a:off x="4240251" y="4454609"/>
                <a:ext cx="12913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Latent Maps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ko-KR" sz="1100" dirty="0"/>
              </a:p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18 x 512 x H x W</a:t>
                </a:r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2390781-2243-1616-B0CB-F8B8722E4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251" y="4454609"/>
                <a:ext cx="1291399" cy="430887"/>
              </a:xfrm>
              <a:prstGeom prst="rect">
                <a:avLst/>
              </a:prstGeom>
              <a:blipFill>
                <a:blip r:embed="rId18"/>
                <a:stretch>
                  <a:fillRect t="-2857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그룹 78">
            <a:extLst>
              <a:ext uri="{FF2B5EF4-FFF2-40B4-BE49-F238E27FC236}">
                <a16:creationId xmlns:a16="http://schemas.microsoft.com/office/drawing/2014/main" id="{2EAFD3AC-EB3E-49D9-FE2C-1820E55436EA}"/>
              </a:ext>
            </a:extLst>
          </p:cNvPr>
          <p:cNvGrpSpPr/>
          <p:nvPr/>
        </p:nvGrpSpPr>
        <p:grpSpPr>
          <a:xfrm>
            <a:off x="5832629" y="3015954"/>
            <a:ext cx="895343" cy="1386841"/>
            <a:chOff x="6115495" y="1059181"/>
            <a:chExt cx="895343" cy="1386841"/>
          </a:xfrm>
        </p:grpSpPr>
        <p:sp>
          <p:nvSpPr>
            <p:cNvPr id="80" name="사다리꼴 79">
              <a:extLst>
                <a:ext uri="{FF2B5EF4-FFF2-40B4-BE49-F238E27FC236}">
                  <a16:creationId xmlns:a16="http://schemas.microsoft.com/office/drawing/2014/main" id="{4FA7FB7F-D15D-2D14-2FBB-7B7F80358E59}"/>
                </a:ext>
              </a:extLst>
            </p:cNvPr>
            <p:cNvSpPr/>
            <p:nvPr/>
          </p:nvSpPr>
          <p:spPr>
            <a:xfrm rot="16200000">
              <a:off x="5869746" y="1304930"/>
              <a:ext cx="1386841" cy="895343"/>
            </a:xfrm>
            <a:prstGeom prst="trapezoid">
              <a:avLst/>
            </a:prstGeom>
            <a:solidFill>
              <a:srgbClr val="95A7D8">
                <a:alpha val="28000"/>
              </a:srgbClr>
            </a:solidFill>
            <a:ln>
              <a:solidFill>
                <a:srgbClr val="005A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1A40B5-786B-9263-7B5D-1F81FE587C83}"/>
                </a:ext>
              </a:extLst>
            </p:cNvPr>
            <p:cNvSpPr txBox="1"/>
            <p:nvPr/>
          </p:nvSpPr>
          <p:spPr>
            <a:xfrm>
              <a:off x="6275021" y="1806362"/>
              <a:ext cx="5918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(fixed)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DC7B8C5-DD8A-4642-647A-980FDC0C69C9}"/>
                    </a:ext>
                  </a:extLst>
                </p:cNvPr>
                <p:cNvSpPr txBox="1"/>
                <p:nvPr/>
              </p:nvSpPr>
              <p:spPr>
                <a:xfrm>
                  <a:off x="6453442" y="1524896"/>
                  <a:ext cx="3041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DC7B8C5-DD8A-4642-647A-980FDC0C6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3442" y="1524896"/>
                  <a:ext cx="304186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6000" r="-8000"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C0F193D-541D-8902-72C7-E8B1D7DBABBB}"/>
              </a:ext>
            </a:extLst>
          </p:cNvPr>
          <p:cNvGrpSpPr/>
          <p:nvPr/>
        </p:nvGrpSpPr>
        <p:grpSpPr>
          <a:xfrm>
            <a:off x="5280920" y="4224438"/>
            <a:ext cx="730914" cy="186903"/>
            <a:chOff x="5576195" y="3938688"/>
            <a:chExt cx="730914" cy="186903"/>
          </a:xfrm>
        </p:grpSpPr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4064A1F7-8C5B-CF74-2D10-D03C6BC931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8677" y="3938688"/>
              <a:ext cx="0" cy="178357"/>
            </a:xfrm>
            <a:prstGeom prst="straightConnector1">
              <a:avLst/>
            </a:prstGeom>
            <a:ln w="19050">
              <a:solidFill>
                <a:srgbClr val="005AA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FD2FF3A1-792B-4BB4-C852-D85EC605D223}"/>
                </a:ext>
              </a:extLst>
            </p:cNvPr>
            <p:cNvCxnSpPr/>
            <p:nvPr/>
          </p:nvCxnSpPr>
          <p:spPr>
            <a:xfrm>
              <a:off x="5576195" y="4117045"/>
              <a:ext cx="730914" cy="0"/>
            </a:xfrm>
            <a:prstGeom prst="line">
              <a:avLst/>
            </a:prstGeom>
            <a:ln w="19050">
              <a:solidFill>
                <a:srgbClr val="005A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6DF2FD7-BBC7-5F7F-6524-C4491815CCE9}"/>
                </a:ext>
              </a:extLst>
            </p:cNvPr>
            <p:cNvCxnSpPr>
              <a:cxnSpLocks/>
            </p:cNvCxnSpPr>
            <p:nvPr/>
          </p:nvCxnSpPr>
          <p:spPr>
            <a:xfrm>
              <a:off x="5580957" y="3974307"/>
              <a:ext cx="0" cy="151284"/>
            </a:xfrm>
            <a:prstGeom prst="line">
              <a:avLst/>
            </a:prstGeom>
            <a:ln w="19050">
              <a:solidFill>
                <a:srgbClr val="005A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4BCCCBD-DFB9-67E6-8FB5-E4D7B021FF54}"/>
              </a:ext>
            </a:extLst>
          </p:cNvPr>
          <p:cNvSpPr txBox="1"/>
          <p:nvPr/>
        </p:nvSpPr>
        <p:spPr>
          <a:xfrm>
            <a:off x="8152351" y="35247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lang="ko-KR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사다리꼴 95">
            <a:extLst>
              <a:ext uri="{FF2B5EF4-FFF2-40B4-BE49-F238E27FC236}">
                <a16:creationId xmlns:a16="http://schemas.microsoft.com/office/drawing/2014/main" id="{464FF9CC-A829-D26D-7D9C-06B8BC903B11}"/>
              </a:ext>
            </a:extLst>
          </p:cNvPr>
          <p:cNvSpPr/>
          <p:nvPr/>
        </p:nvSpPr>
        <p:spPr>
          <a:xfrm rot="16200000">
            <a:off x="5478244" y="3642923"/>
            <a:ext cx="1041323" cy="123207"/>
          </a:xfrm>
          <a:prstGeom prst="trapezoid">
            <a:avLst>
              <a:gd name="adj" fmla="val 19544"/>
            </a:avLst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1B71CE3-2929-6396-B7E8-B6A60A94EAD0}"/>
              </a:ext>
            </a:extLst>
          </p:cNvPr>
          <p:cNvSpPr txBox="1"/>
          <p:nvPr/>
        </p:nvSpPr>
        <p:spPr>
          <a:xfrm rot="10800000">
            <a:off x="5824946" y="3446063"/>
            <a:ext cx="353943" cy="5171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100" dirty="0">
                <a:solidFill>
                  <a:srgbClr val="005A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  <a:endParaRPr lang="ko-KR" altLang="en-US" sz="1100" dirty="0">
              <a:solidFill>
                <a:srgbClr val="005AA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4465643-6331-025E-FF77-BF334C885D15}"/>
                  </a:ext>
                </a:extLst>
              </p:cNvPr>
              <p:cNvSpPr txBox="1"/>
              <p:nvPr/>
            </p:nvSpPr>
            <p:spPr>
              <a:xfrm>
                <a:off x="7452894" y="4360577"/>
                <a:ext cx="212429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4465643-6331-025E-FF77-BF334C88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894" y="4360577"/>
                <a:ext cx="212429" cy="284437"/>
              </a:xfrm>
              <a:prstGeom prst="rect">
                <a:avLst/>
              </a:prstGeom>
              <a:blipFill>
                <a:blip r:embed="rId20"/>
                <a:stretch>
                  <a:fillRect l="-26471" t="-19149" r="-73529" b="-6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D7597F6-7446-EB3F-B264-85CB506A91B3}"/>
                  </a:ext>
                </a:extLst>
              </p:cNvPr>
              <p:cNvSpPr txBox="1"/>
              <p:nvPr/>
            </p:nvSpPr>
            <p:spPr>
              <a:xfrm>
                <a:off x="8976744" y="4355704"/>
                <a:ext cx="546367" cy="289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edit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D7597F6-7446-EB3F-B264-85CB506A9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44" y="4355704"/>
                <a:ext cx="546367" cy="289310"/>
              </a:xfrm>
              <a:prstGeom prst="rect">
                <a:avLst/>
              </a:prstGeom>
              <a:blipFill>
                <a:blip r:embed="rId21"/>
                <a:stretch>
                  <a:fillRect l="-10112" t="-19149" r="-5618" b="-6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E4180849-4F7A-8E34-D8F5-45244EC1CBF6}"/>
              </a:ext>
            </a:extLst>
          </p:cNvPr>
          <p:cNvSpPr txBox="1"/>
          <p:nvPr/>
        </p:nvSpPr>
        <p:spPr>
          <a:xfrm>
            <a:off x="6912431" y="4562307"/>
            <a:ext cx="129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Inversion (DCI)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2859638-B22C-EF25-832D-C7DB5B2C4101}"/>
              </a:ext>
            </a:extLst>
          </p:cNvPr>
          <p:cNvSpPr txBox="1"/>
          <p:nvPr/>
        </p:nvSpPr>
        <p:spPr>
          <a:xfrm>
            <a:off x="8542201" y="4562307"/>
            <a:ext cx="129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Edit (DCI)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4FAFB65-93F7-446C-5684-0A00D7548952}"/>
              </a:ext>
            </a:extLst>
          </p:cNvPr>
          <p:cNvCxnSpPr>
            <a:cxnSpLocks/>
          </p:cNvCxnSpPr>
          <p:nvPr/>
        </p:nvCxnSpPr>
        <p:spPr>
          <a:xfrm>
            <a:off x="10426552" y="3077432"/>
            <a:ext cx="3591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0989A72-7332-FAB5-CFDB-C2C9AC64E0E7}"/>
              </a:ext>
            </a:extLst>
          </p:cNvPr>
          <p:cNvCxnSpPr>
            <a:cxnSpLocks/>
          </p:cNvCxnSpPr>
          <p:nvPr/>
        </p:nvCxnSpPr>
        <p:spPr>
          <a:xfrm>
            <a:off x="8513112" y="2300483"/>
            <a:ext cx="0" cy="207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F31B9D1-24C3-1841-68CC-60539309437B}"/>
              </a:ext>
            </a:extLst>
          </p:cNvPr>
          <p:cNvCxnSpPr>
            <a:cxnSpLocks/>
          </p:cNvCxnSpPr>
          <p:nvPr/>
        </p:nvCxnSpPr>
        <p:spPr>
          <a:xfrm flipV="1">
            <a:off x="8516840" y="2492700"/>
            <a:ext cx="2051148" cy="31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5B3CEDC6-BBE4-6D9A-A4B5-A180BCCBB3F9}"/>
              </a:ext>
            </a:extLst>
          </p:cNvPr>
          <p:cNvCxnSpPr>
            <a:cxnSpLocks/>
          </p:cNvCxnSpPr>
          <p:nvPr/>
        </p:nvCxnSpPr>
        <p:spPr>
          <a:xfrm>
            <a:off x="9799279" y="3699127"/>
            <a:ext cx="7687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4A8F7FC-16EB-C0A1-DD30-2207BCE5EC12}"/>
              </a:ext>
            </a:extLst>
          </p:cNvPr>
          <p:cNvCxnSpPr>
            <a:cxnSpLocks/>
          </p:cNvCxnSpPr>
          <p:nvPr/>
        </p:nvCxnSpPr>
        <p:spPr>
          <a:xfrm>
            <a:off x="10558897" y="2495343"/>
            <a:ext cx="0" cy="11992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59D847-832F-D588-6EF5-9842F017A037}"/>
                  </a:ext>
                </a:extLst>
              </p:cNvPr>
              <p:cNvSpPr txBox="1"/>
              <p:nvPr/>
            </p:nvSpPr>
            <p:spPr>
              <a:xfrm>
                <a:off x="9819725" y="2866168"/>
                <a:ext cx="625877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𝑙𝑖𝑔𝑛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659D847-832F-D588-6EF5-9842F017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725" y="2866168"/>
                <a:ext cx="625877" cy="299569"/>
              </a:xfrm>
              <a:prstGeom prst="rect">
                <a:avLst/>
              </a:prstGeom>
              <a:blipFill>
                <a:blip r:embed="rId22"/>
                <a:stretch>
                  <a:fillRect l="-3883" r="-5825" b="-30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7FC8D2E-D8FD-887F-780C-C5872BADFAA5}"/>
                  </a:ext>
                </a:extLst>
              </p:cNvPr>
              <p:cNvSpPr txBox="1"/>
              <p:nvPr/>
            </p:nvSpPr>
            <p:spPr>
              <a:xfrm>
                <a:off x="9075713" y="2454804"/>
                <a:ext cx="1203791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𝑏𝑎𝑐𝑘𝑔𝑟𝑜𝑢𝑛𝑑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7FC8D2E-D8FD-887F-780C-C5872BADF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713" y="2454804"/>
                <a:ext cx="1203791" cy="299569"/>
              </a:xfrm>
              <a:prstGeom prst="rect">
                <a:avLst/>
              </a:prstGeom>
              <a:blipFill>
                <a:blip r:embed="rId23"/>
                <a:stretch>
                  <a:fillRect l="-2030" r="-3046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88A3ACE-1C75-8EBC-DC58-3D12167B1C46}"/>
                  </a:ext>
                </a:extLst>
              </p:cNvPr>
              <p:cNvSpPr txBox="1"/>
              <p:nvPr/>
            </p:nvSpPr>
            <p:spPr>
              <a:xfrm>
                <a:off x="9930139" y="3389463"/>
                <a:ext cx="55322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𝑎𝑐𝑒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88A3ACE-1C75-8EBC-DC58-3D12167B1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139" y="3389463"/>
                <a:ext cx="553228" cy="299249"/>
              </a:xfrm>
              <a:prstGeom prst="rect">
                <a:avLst/>
              </a:prstGeom>
              <a:blipFill>
                <a:blip r:embed="rId24"/>
                <a:stretch>
                  <a:fillRect l="-4396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744F5595-6346-CF4F-D6F5-5230D1041B98}"/>
                  </a:ext>
                </a:extLst>
              </p:cNvPr>
              <p:cNvSpPr/>
              <p:nvPr/>
            </p:nvSpPr>
            <p:spPr>
              <a:xfrm>
                <a:off x="10812330" y="2937736"/>
                <a:ext cx="732974" cy="279391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rgbClr val="005A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744F5595-6346-CF4F-D6F5-5230D1041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330" y="2937736"/>
                <a:ext cx="732974" cy="279391"/>
              </a:xfrm>
              <a:prstGeom prst="roundRect">
                <a:avLst/>
              </a:prstGeom>
              <a:blipFill>
                <a:blip r:embed="rId25"/>
                <a:stretch>
                  <a:fillRect l="-820" b="-12500"/>
                </a:stretch>
              </a:blipFill>
              <a:ln>
                <a:solidFill>
                  <a:srgbClr val="005AA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7501A5F-C5E0-B557-CC6A-C7125F7A9A5D}"/>
              </a:ext>
            </a:extLst>
          </p:cNvPr>
          <p:cNvCxnSpPr>
            <a:cxnSpLocks/>
          </p:cNvCxnSpPr>
          <p:nvPr/>
        </p:nvCxnSpPr>
        <p:spPr>
          <a:xfrm flipH="1">
            <a:off x="11015730" y="3210531"/>
            <a:ext cx="823" cy="5892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7385D90-DD10-133B-8DF7-398E24FDC498}"/>
                  </a:ext>
                </a:extLst>
              </p:cNvPr>
              <p:cNvSpPr txBox="1"/>
              <p:nvPr/>
            </p:nvSpPr>
            <p:spPr>
              <a:xfrm>
                <a:off x="11016602" y="3250836"/>
                <a:ext cx="7892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𝑟𝑒𝑠𝑢𝑙𝑡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7385D90-DD10-133B-8DF7-398E24FDC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602" y="3250836"/>
                <a:ext cx="78923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0B752A5-3C55-D21E-6F31-FB63914701D1}"/>
              </a:ext>
            </a:extLst>
          </p:cNvPr>
          <p:cNvSpPr txBox="1"/>
          <p:nvPr/>
        </p:nvSpPr>
        <p:spPr>
          <a:xfrm>
            <a:off x="10436214" y="4178250"/>
            <a:ext cx="129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Final output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BD940589-99B1-35CB-BCD5-9FE77CF51CF6}"/>
                  </a:ext>
                </a:extLst>
              </p:cNvPr>
              <p:cNvSpPr txBox="1"/>
              <p:nvPr/>
            </p:nvSpPr>
            <p:spPr>
              <a:xfrm>
                <a:off x="10848693" y="3864332"/>
                <a:ext cx="546367" cy="304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SF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edit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BD940589-99B1-35CB-BCD5-9FE77CF51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693" y="3864332"/>
                <a:ext cx="546367" cy="304635"/>
              </a:xfrm>
              <a:prstGeom prst="rect">
                <a:avLst/>
              </a:prstGeom>
              <a:blipFill>
                <a:blip r:embed="rId27"/>
                <a:stretch>
                  <a:fillRect l="-10112" t="-14000" r="-5618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19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36" y="551052"/>
            <a:ext cx="6654915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Comments </a:t>
            </a:r>
            <a:r>
              <a:rPr lang="en-US" altLang="ko-KR" sz="2000" dirty="0"/>
              <a:t>(</a:t>
            </a:r>
            <a:r>
              <a:rPr lang="ko-KR" altLang="en-US" sz="2000" dirty="0"/>
              <a:t>이메일 질의응답</a:t>
            </a:r>
            <a:r>
              <a:rPr lang="en-US" altLang="ko-KR" sz="2000" dirty="0"/>
              <a:t>)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645537" y="2050424"/>
            <a:ext cx="2169184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Dataset </a:t>
            </a:r>
            <a:r>
              <a:rPr lang="ko-KR" altLang="en-US" sz="2400" dirty="0"/>
              <a:t>관련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개선 아이디어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1404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37" y="551052"/>
            <a:ext cx="5156948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Dataset </a:t>
            </a:r>
            <a:r>
              <a:rPr lang="ko-KR" altLang="en-US" sz="4000" dirty="0"/>
              <a:t>관련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645537" y="2050424"/>
            <a:ext cx="10839378" cy="3917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/>
              <a:t>FFHQ</a:t>
            </a:r>
            <a:r>
              <a:rPr lang="ko-KR" altLang="en-US" sz="2400" dirty="0"/>
              <a:t>의 </a:t>
            </a:r>
            <a:r>
              <a:rPr lang="en-US" altLang="ko-KR" sz="2400" dirty="0"/>
              <a:t>test sample </a:t>
            </a:r>
            <a:r>
              <a:rPr lang="ko-KR" altLang="en-US" sz="2400" dirty="0"/>
              <a:t>여부</a:t>
            </a:r>
            <a:endParaRPr lang="en-US" altLang="ko-KR" sz="24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Reproduce</a:t>
            </a:r>
            <a:r>
              <a:rPr lang="ko-KR" altLang="en-US" sz="2400" dirty="0"/>
              <a:t>한 </a:t>
            </a:r>
            <a:r>
              <a:rPr lang="en-US" altLang="ko-KR" sz="2400" dirty="0"/>
              <a:t>HFGI </a:t>
            </a:r>
            <a:r>
              <a:rPr lang="ko-KR" altLang="en-US" sz="2400" dirty="0"/>
              <a:t>의 </a:t>
            </a:r>
            <a:r>
              <a:rPr lang="en-US" altLang="ko-KR" sz="2400" dirty="0"/>
              <a:t>test set</a:t>
            </a:r>
            <a:r>
              <a:rPr lang="ko-KR" altLang="en-US" sz="2400" dirty="0"/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</a:t>
            </a:r>
            <a:r>
              <a:rPr lang="ko-KR" altLang="en-US" sz="2400" dirty="0"/>
              <a:t> </a:t>
            </a:r>
            <a:r>
              <a:rPr lang="en-US" altLang="ko-KR" sz="2400" dirty="0" err="1"/>
              <a:t>CelebA</a:t>
            </a:r>
            <a:r>
              <a:rPr lang="en-US" altLang="ko-KR" sz="2400" dirty="0"/>
              <a:t>-HQ</a:t>
            </a:r>
            <a:r>
              <a:rPr lang="ko-KR" altLang="en-US" sz="2400" dirty="0"/>
              <a:t>만 있습니다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/>
              <a:t>CelebA</a:t>
            </a:r>
            <a:r>
              <a:rPr lang="en-US" altLang="ko-KR" sz="2400" dirty="0"/>
              <a:t>-HQ</a:t>
            </a:r>
            <a:r>
              <a:rPr lang="ko-KR" altLang="en-US" sz="2400" dirty="0"/>
              <a:t>의 </a:t>
            </a:r>
            <a:r>
              <a:rPr lang="en-US" altLang="ko-KR" sz="2400" dirty="0"/>
              <a:t>train set </a:t>
            </a:r>
            <a:r>
              <a:rPr lang="ko-KR" altLang="en-US" sz="2400" dirty="0"/>
              <a:t>용량</a:t>
            </a:r>
            <a:r>
              <a:rPr lang="en-US" altLang="ko-KR" sz="2400" dirty="0"/>
              <a:t>, test set</a:t>
            </a:r>
            <a:r>
              <a:rPr lang="ko-KR" altLang="en-US" sz="2400" dirty="0"/>
              <a:t>의 이미지 수</a:t>
            </a:r>
            <a:endParaRPr lang="en-US" altLang="ko-KR" sz="24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총 </a:t>
            </a:r>
            <a:r>
              <a:rPr lang="en-US" altLang="ko-KR" sz="2400" dirty="0"/>
              <a:t>3</a:t>
            </a:r>
            <a:r>
              <a:rPr lang="ko-KR" altLang="en-US" sz="2400" dirty="0"/>
              <a:t>만장의 이미지 중 </a:t>
            </a:r>
            <a:r>
              <a:rPr lang="en-US" altLang="ko-KR" sz="2400" dirty="0"/>
              <a:t>training : 24183</a:t>
            </a:r>
            <a:r>
              <a:rPr lang="ko-KR" altLang="en-US" sz="2400" dirty="0"/>
              <a:t>장</a:t>
            </a:r>
            <a:r>
              <a:rPr lang="en-US" altLang="ko-KR" sz="2400" dirty="0"/>
              <a:t>, validation : 2993, testing : 2824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/>
              <a:t>HFGI</a:t>
            </a:r>
            <a:r>
              <a:rPr lang="ko-KR" altLang="en-US" sz="2400" dirty="0"/>
              <a:t>의 </a:t>
            </a:r>
            <a:r>
              <a:rPr lang="en-US" altLang="ko-KR" sz="2400" dirty="0"/>
              <a:t>test images 12</a:t>
            </a:r>
            <a:r>
              <a:rPr lang="ko-KR" altLang="en-US" sz="2400" dirty="0"/>
              <a:t>장 출처</a:t>
            </a:r>
            <a:endParaRPr lang="en-US" altLang="ko-KR" sz="24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/>
              <a:t>CelebA</a:t>
            </a:r>
            <a:r>
              <a:rPr lang="en-US" altLang="ko-KR" sz="2400" dirty="0"/>
              <a:t>-HQ</a:t>
            </a:r>
            <a:r>
              <a:rPr lang="ko-KR" altLang="en-US" sz="2400" dirty="0"/>
              <a:t>의 일부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224252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37" y="551052"/>
            <a:ext cx="5156948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개선 아이디어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645537" y="2050424"/>
            <a:ext cx="10445250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highlight>
                  <a:srgbClr val="EECED4"/>
                </a:highlight>
              </a:rPr>
              <a:t>문제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기존 얼굴에 대한 잔상</a:t>
            </a:r>
            <a:r>
              <a:rPr lang="en-US" altLang="ko-KR" sz="2400" dirty="0"/>
              <a:t>(</a:t>
            </a:r>
            <a:r>
              <a:rPr lang="ko-KR" altLang="en-US" sz="2400" dirty="0"/>
              <a:t>잔물결</a:t>
            </a:r>
            <a:r>
              <a:rPr lang="en-US" altLang="ko-KR" sz="2400" dirty="0"/>
              <a:t>)</a:t>
            </a:r>
            <a:r>
              <a:rPr lang="ko-KR" altLang="en-US" sz="2400" dirty="0"/>
              <a:t>이 남는다</a:t>
            </a:r>
            <a:r>
              <a:rPr lang="en-US" altLang="ko-KR" sz="2400" dirty="0"/>
              <a:t>.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잔상을 제거해야 한다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ym typeface="Wingdings" panose="05000000000000000000" pitchFamily="2" charset="2"/>
              </a:rPr>
              <a:t>배경과 인물을 따로 모델링을 한다 </a:t>
            </a:r>
            <a:r>
              <a:rPr lang="en-US" altLang="ko-KR" sz="2400" dirty="0"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sym typeface="Wingdings" panose="05000000000000000000" pitchFamily="2" charset="2"/>
              </a:rPr>
              <a:t>StyleFusion</a:t>
            </a:r>
            <a:r>
              <a:rPr lang="en-US" altLang="ko-KR" sz="2400" dirty="0">
                <a:sym typeface="Wingdings" panose="05000000000000000000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ADA </a:t>
            </a:r>
            <a:r>
              <a:rPr lang="ko-KR" altLang="en-US" sz="2400" dirty="0"/>
              <a:t>모듈을 잘 학습하는 방법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WaGI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534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51" y="275630"/>
            <a:ext cx="6548477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FusionNet</a:t>
            </a:r>
            <a:r>
              <a:rPr lang="en-US" altLang="ko-KR" sz="4000" dirty="0"/>
              <a:t> Architecture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BF1A30-BF16-D950-D2C3-976CA03CC773}"/>
                  </a:ext>
                </a:extLst>
              </p:cNvPr>
              <p:cNvSpPr txBox="1"/>
              <p:nvPr/>
            </p:nvSpPr>
            <p:spPr>
              <a:xfrm>
                <a:off x="590451" y="1726125"/>
                <a:ext cx="12784026" cy="3778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계층 구조인 </a:t>
                </a:r>
                <a:r>
                  <a:rPr lang="en-US" altLang="ko-KR" sz="2000" dirty="0" err="1"/>
                  <a:t>FusionNet</a:t>
                </a:r>
                <a:r>
                  <a:rPr lang="en-US" altLang="ko-KR" sz="2000" dirty="0"/>
                  <a:t>(FN)</a:t>
                </a:r>
                <a:r>
                  <a:rPr lang="ko-KR" altLang="en-US" sz="2000" dirty="0"/>
                  <a:t>은 </a:t>
                </a:r>
                <a:r>
                  <a:rPr lang="ko-KR" altLang="en-US" sz="2000" dirty="0">
                    <a:solidFill>
                      <a:srgbClr val="005AA7"/>
                    </a:solidFill>
                  </a:rPr>
                  <a:t>두 개</a:t>
                </a:r>
                <a:r>
                  <a:rPr lang="ko-KR" altLang="en-US" sz="2000" dirty="0"/>
                  <a:t>의 지정된 </a:t>
                </a:r>
                <a:r>
                  <a:rPr lang="en-US" altLang="ko-KR" sz="2000" dirty="0"/>
                  <a:t>semantic </a:t>
                </a:r>
                <a:r>
                  <a:rPr lang="ko-KR" altLang="en-US" sz="2000" dirty="0">
                    <a:solidFill>
                      <a:srgbClr val="005AA7"/>
                    </a:solidFill>
                  </a:rPr>
                  <a:t>이미지 영역</a:t>
                </a:r>
                <a:r>
                  <a:rPr lang="ko-KR" altLang="en-US" sz="2000" dirty="0"/>
                  <a:t>을 </a:t>
                </a:r>
                <a:r>
                  <a:rPr lang="ko-KR" altLang="en-US" sz="2000" dirty="0">
                    <a:solidFill>
                      <a:srgbClr val="005AA7"/>
                    </a:solidFill>
                  </a:rPr>
                  <a:t>분리</a:t>
                </a:r>
                <a:r>
                  <a:rPr lang="en-US" altLang="ko-KR" sz="2000" dirty="0"/>
                  <a:t>&amp;</a:t>
                </a:r>
                <a:r>
                  <a:rPr lang="ko-KR" altLang="en-US" sz="2000" dirty="0">
                    <a:solidFill>
                      <a:srgbClr val="005AA7"/>
                    </a:solidFill>
                  </a:rPr>
                  <a:t>융합</a:t>
                </a:r>
                <a:r>
                  <a:rPr lang="ko-KR" altLang="en-US" sz="2000" dirty="0"/>
                  <a:t>하는 방법 </a:t>
                </a:r>
                <a:r>
                  <a:rPr lang="ko-KR" altLang="en-US" sz="2000" dirty="0">
                    <a:solidFill>
                      <a:srgbClr val="005AA7"/>
                    </a:solidFill>
                  </a:rPr>
                  <a:t>학습</a:t>
                </a:r>
                <a:endParaRPr lang="en-US" altLang="ko-KR" sz="2000" dirty="0">
                  <a:solidFill>
                    <a:srgbClr val="005AA7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FN</a:t>
                </a:r>
                <a:r>
                  <a:rPr lang="ko-KR" altLang="en-US" sz="2000" dirty="0"/>
                  <a:t>이 입력으로 받는 것 </a:t>
                </a:r>
                <a:r>
                  <a:rPr lang="en-US" altLang="ko-KR" sz="2000" dirty="0"/>
                  <a:t>: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3</a:t>
                </a:r>
                <a:r>
                  <a:rPr lang="ko-KR" altLang="en-US" sz="2000" dirty="0"/>
                  <a:t>개의 입력 잠재 코드 </a:t>
                </a:r>
                <a:endParaRPr lang="en-US" altLang="ko-KR" sz="2000" dirty="0"/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/>
                  <a:t>에 해당하는 이미지 </a:t>
                </a:r>
                <a:r>
                  <a:rPr lang="en-US" altLang="ko-KR" sz="2000" dirty="0"/>
                  <a:t>R1, R2</a:t>
                </a:r>
                <a:r>
                  <a:rPr lang="ko-KR" altLang="en-US" sz="2000" dirty="0"/>
                  <a:t>에서 관심있는 이미지 영역을 분리 </a:t>
                </a:r>
                <a:r>
                  <a:rPr lang="en-US" altLang="ko-KR" sz="2000" dirty="0"/>
                  <a:t>(ex. Hair, face, background…)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𝑎𝑙𝑖𝑔𝑛</m:t>
                        </m:r>
                      </m:sub>
                    </m:sSub>
                  </m:oMath>
                </a14:m>
                <a:r>
                  <a:rPr lang="ko-KR" altLang="en-US" sz="2000" dirty="0"/>
                  <a:t>은 </a:t>
                </a:r>
                <a:r>
                  <a:rPr lang="en-US" altLang="ko-KR" sz="2000" dirty="0"/>
                  <a:t>R1</a:t>
                </a:r>
                <a:r>
                  <a:rPr lang="ko-KR" altLang="en-US" sz="2000" dirty="0"/>
                  <a:t>과 </a:t>
                </a:r>
                <a:r>
                  <a:rPr lang="en-US" altLang="ko-KR" sz="2000" dirty="0"/>
                  <a:t>R2</a:t>
                </a:r>
                <a:r>
                  <a:rPr lang="ko-KR" altLang="en-US" sz="2000" dirty="0"/>
                  <a:t>의 </a:t>
                </a:r>
                <a:r>
                  <a:rPr lang="en-US" altLang="ko-KR" sz="2000" dirty="0"/>
                  <a:t>spatial location</a:t>
                </a:r>
                <a:r>
                  <a:rPr lang="ko-KR" altLang="en-US" sz="2000" dirty="0"/>
                  <a:t>을 정렬 </a:t>
                </a:r>
                <a:endParaRPr lang="en-US" altLang="ko-KR" sz="2000" dirty="0"/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/>
                  <a:t>FN</a:t>
                </a:r>
                <a:r>
                  <a:rPr lang="ko-KR" altLang="en-US" sz="2000" dirty="0"/>
                  <a:t>은 </a:t>
                </a:r>
                <a:r>
                  <a:rPr lang="en-US" altLang="ko-KR" sz="2000" dirty="0"/>
                  <a:t>single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unified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style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code</a:t>
                </a:r>
                <a:r>
                  <a:rPr lang="ko-KR" altLang="en-US" sz="2000" dirty="0"/>
                  <a:t>를 출력하며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해당 이미지는 </a:t>
                </a:r>
                <a:r>
                  <a:rPr lang="en-US" altLang="ko-KR" sz="2000" dirty="0"/>
                  <a:t>R1</a:t>
                </a:r>
                <a:r>
                  <a:rPr lang="ko-KR" altLang="en-US" sz="2000" dirty="0"/>
                  <a:t>의 배경과 </a:t>
                </a:r>
                <a:r>
                  <a:rPr lang="en-US" altLang="ko-KR" sz="2000" dirty="0"/>
                  <a:t>R2</a:t>
                </a:r>
                <a:r>
                  <a:rPr lang="ko-KR" altLang="en-US" sz="2000" dirty="0"/>
                  <a:t>의 얼굴이 정렬된 상태</a:t>
                </a:r>
                <a:endParaRPr lang="en-US" altLang="ko-KR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FN</a:t>
                </a:r>
                <a:r>
                  <a:rPr lang="ko-KR" altLang="en-US" sz="2000" dirty="0"/>
                  <a:t>은 </a:t>
                </a:r>
                <a:r>
                  <a:rPr lang="en-US" altLang="ko-KR" sz="2000" dirty="0"/>
                  <a:t>Latent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Blender(LB, </a:t>
                </a:r>
                <a:r>
                  <a:rPr lang="ko-KR" altLang="en-US" sz="2000" dirty="0"/>
                  <a:t>빌딩 블록 쌍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으로 구성되어 있다 </a:t>
                </a:r>
                <a:endParaRPr lang="en-US" altLang="ko-KR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/>
                  <a:t>FusionNets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트리 구성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sz="2000" dirty="0"/>
                  <a:t> 여러 이미지 영역 분리 가능</a:t>
                </a:r>
                <a:endParaRPr lang="en-US" altLang="ko-KR" sz="2000" dirty="0">
                  <a:solidFill>
                    <a:srgbClr val="005AA7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최종 출력 </a:t>
                </a:r>
                <a:r>
                  <a:rPr lang="en-US" altLang="ko-KR" sz="2000" dirty="0"/>
                  <a:t>: </a:t>
                </a:r>
                <a:r>
                  <a:rPr lang="ko-KR" altLang="en-US" sz="2000" dirty="0"/>
                  <a:t>모든 입력 코드로 구성된 단일 통합 이미지 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단일 </a:t>
                </a:r>
                <a:r>
                  <a:rPr lang="en-US" altLang="ko-KR" sz="2000" dirty="0"/>
                  <a:t>style code)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BF1A30-BF16-D950-D2C3-976CA03CC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51" y="1726125"/>
                <a:ext cx="12784026" cy="3778727"/>
              </a:xfrm>
              <a:prstGeom prst="rect">
                <a:avLst/>
              </a:prstGeom>
              <a:blipFill>
                <a:blip r:embed="rId3"/>
                <a:stretch>
                  <a:fillRect l="-429" b="-1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2302AF8-F199-99C2-3890-7AC61A2D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129" y="2306169"/>
            <a:ext cx="21336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29" y="89776"/>
            <a:ext cx="3784315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Latent Blender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BF1A30-BF16-D950-D2C3-976CA03CC773}"/>
                  </a:ext>
                </a:extLst>
              </p:cNvPr>
              <p:cNvSpPr txBox="1"/>
              <p:nvPr/>
            </p:nvSpPr>
            <p:spPr>
              <a:xfrm>
                <a:off x="253429" y="3669046"/>
                <a:ext cx="7976171" cy="2356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2000" dirty="0"/>
                  <a:t> : input latent codes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D : fully-connected network (</a:t>
                </a:r>
                <a:r>
                  <a:rPr lang="ko-KR" altLang="en-US" sz="2000" dirty="0"/>
                  <a:t>그 뒤로 </a:t>
                </a:r>
                <a:r>
                  <a:rPr lang="en-US" altLang="ko-KR" sz="2000" dirty="0"/>
                  <a:t>sigmoid activation function)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: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output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single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vector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(=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fusion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coefficient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vector), </a:t>
                </a:r>
                <a:r>
                  <a:rPr lang="ko-KR" altLang="en-US" sz="2000" dirty="0"/>
                  <a:t>가중치 역할</a:t>
                </a:r>
                <a:endParaRPr lang="en-US" altLang="ko-KR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20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fusion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이 </a:t>
                </a:r>
                <a:r>
                  <a:rPr lang="ko-KR" altLang="en-US" sz="2000" dirty="0" err="1">
                    <a:sym typeface="Wingdings" panose="05000000000000000000" pitchFamily="2" charset="2"/>
                  </a:rPr>
                  <a:t>일어남</a:t>
                </a:r>
                <a:r>
                  <a:rPr lang="ko-KR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( </a:t>
                </a:r>
                <a:r>
                  <a:rPr lang="en-US" altLang="ko-KR" sz="20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per-channel linear interpolation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/>
                  <a:t>     </a:t>
                </a:r>
                <a:r>
                  <a:rPr lang="en-US" altLang="ko-KR" sz="2000" dirty="0"/>
                  <a:t>: per-element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multiplication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BF1A30-BF16-D950-D2C3-976CA03CC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9" y="3669046"/>
                <a:ext cx="7976171" cy="2356286"/>
              </a:xfrm>
              <a:prstGeom prst="rect">
                <a:avLst/>
              </a:prstGeom>
              <a:blipFill>
                <a:blip r:embed="rId3"/>
                <a:stretch>
                  <a:fillRect l="-688" b="-38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B1C934C-D06A-CD73-DC75-5EBF2833B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27" y="1297089"/>
            <a:ext cx="6250426" cy="222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6E7218-C87B-8E57-5474-D6500C23E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056" y="2196543"/>
            <a:ext cx="3821986" cy="428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8490B9-4A63-F49D-D129-8BCD94207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2" y="5672907"/>
            <a:ext cx="3905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5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93" y="-3539"/>
            <a:ext cx="6823901" cy="1193095"/>
          </a:xfrm>
        </p:spPr>
        <p:txBody>
          <a:bodyPr>
            <a:normAutofit/>
          </a:bodyPr>
          <a:lstStyle/>
          <a:p>
            <a:r>
              <a:rPr lang="en-US" altLang="ko-KR" dirty="0"/>
              <a:t>Hierarchical Multi-Fusion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A0A3D-6FDE-5A94-668C-A056E03003C3}"/>
              </a:ext>
            </a:extLst>
          </p:cNvPr>
          <p:cNvSpPr txBox="1"/>
          <p:nvPr/>
        </p:nvSpPr>
        <p:spPr>
          <a:xfrm>
            <a:off x="1197917" y="5107889"/>
            <a:ext cx="9962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FN</a:t>
            </a:r>
            <a:r>
              <a:rPr lang="ko-KR" altLang="en-US" dirty="0"/>
              <a:t>은 </a:t>
            </a:r>
            <a:r>
              <a:rPr lang="en-US" altLang="ko-KR" dirty="0"/>
              <a:t>Latent Blender(LB)</a:t>
            </a:r>
            <a:r>
              <a:rPr lang="ko-KR" altLang="en-US" dirty="0"/>
              <a:t>으로 구성되어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LBalign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dirty="0"/>
              <a:t>s1</a:t>
            </a:r>
            <a:r>
              <a:rPr lang="ko-KR" altLang="en-US" dirty="0"/>
              <a:t>과 </a:t>
            </a:r>
            <a:r>
              <a:rPr lang="en-US" altLang="ko-KR" dirty="0"/>
              <a:t>s2</a:t>
            </a:r>
            <a:r>
              <a:rPr lang="ko-KR" altLang="en-US" dirty="0"/>
              <a:t>가 해당되는 이미지에 대해 </a:t>
            </a:r>
            <a:r>
              <a:rPr lang="en-US" altLang="ko-KR" dirty="0" err="1"/>
              <a:t>salign</a:t>
            </a:r>
            <a:r>
              <a:rPr lang="ko-KR" altLang="en-US" dirty="0"/>
              <a:t>의 이미지 영역대로</a:t>
            </a:r>
            <a:r>
              <a:rPr lang="en-US" altLang="ko-KR" dirty="0"/>
              <a:t> spatial location</a:t>
            </a:r>
            <a:r>
              <a:rPr lang="ko-KR" altLang="en-US" dirty="0"/>
              <a:t>을 정렬한다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LBalign</a:t>
            </a:r>
            <a:r>
              <a:rPr lang="ko-KR" altLang="en-US" dirty="0"/>
              <a:t>에 의해 </a:t>
            </a:r>
            <a:r>
              <a:rPr lang="en-US" altLang="ko-KR" dirty="0"/>
              <a:t>car pose</a:t>
            </a:r>
            <a:r>
              <a:rPr lang="ko-KR" altLang="en-US" dirty="0"/>
              <a:t>와 </a:t>
            </a:r>
            <a:r>
              <a:rPr lang="en-US" altLang="ko-KR" dirty="0"/>
              <a:t>background layout</a:t>
            </a:r>
            <a:r>
              <a:rPr lang="ko-KR" altLang="en-US" dirty="0"/>
              <a:t>이 </a:t>
            </a:r>
            <a:r>
              <a:rPr lang="en-US" altLang="ko-KR" dirty="0"/>
              <a:t>match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LBfuse</a:t>
            </a:r>
            <a:r>
              <a:rPr lang="ko-KR" altLang="en-US" dirty="0"/>
              <a:t>는 두 영역 </a:t>
            </a:r>
            <a:r>
              <a:rPr lang="en-US" altLang="ko-KR" dirty="0"/>
              <a:t>(s1</a:t>
            </a:r>
            <a:r>
              <a:rPr lang="ko-KR" altLang="en-US" dirty="0"/>
              <a:t>의 </a:t>
            </a:r>
            <a:r>
              <a:rPr lang="en-US" altLang="ko-KR" dirty="0"/>
              <a:t>car body, s2</a:t>
            </a:r>
            <a:r>
              <a:rPr lang="ko-KR" altLang="en-US" dirty="0"/>
              <a:t>의 </a:t>
            </a:r>
            <a:r>
              <a:rPr lang="en-US" altLang="ko-KR" dirty="0"/>
              <a:t>background)</a:t>
            </a:r>
            <a:r>
              <a:rPr lang="ko-KR" altLang="en-US" dirty="0"/>
              <a:t>을 융합해서 하나의 단일 코드</a:t>
            </a:r>
            <a:r>
              <a:rPr lang="en-US" altLang="ko-KR" dirty="0"/>
              <a:t>/</a:t>
            </a:r>
            <a:r>
              <a:rPr lang="ko-KR" altLang="en-US" dirty="0"/>
              <a:t>이미지로 출력된다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87B41B-9078-ECF9-0B59-0F4A2AA2C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46" y="1426945"/>
            <a:ext cx="8560106" cy="325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93" y="-3539"/>
            <a:ext cx="6823901" cy="1193095"/>
          </a:xfrm>
        </p:spPr>
        <p:txBody>
          <a:bodyPr>
            <a:normAutofit/>
          </a:bodyPr>
          <a:lstStyle/>
          <a:p>
            <a:r>
              <a:rPr lang="en-US" altLang="ko-KR" dirty="0"/>
              <a:t>Hierarchical Multi-Fusion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E626A5-56B2-588B-449A-344E4F8D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931" y="1604255"/>
            <a:ext cx="7916137" cy="40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1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93" y="-3539"/>
            <a:ext cx="7187458" cy="1149293"/>
          </a:xfrm>
        </p:spPr>
        <p:txBody>
          <a:bodyPr>
            <a:normAutofit/>
          </a:bodyPr>
          <a:lstStyle/>
          <a:p>
            <a:r>
              <a:rPr lang="en-US" altLang="ko-KR" dirty="0"/>
              <a:t>HFGI + </a:t>
            </a:r>
            <a:r>
              <a:rPr lang="en-US" altLang="ko-KR" dirty="0" err="1"/>
              <a:t>StyleFusion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highlight>
                  <a:srgbClr val="EECED4"/>
                </a:highlight>
                <a:sym typeface="Wingdings" panose="05000000000000000000" pitchFamily="2" charset="2"/>
              </a:rPr>
              <a:t>HFGI-SF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14F708-8188-14FA-0149-921304155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430"/>
            <a:ext cx="12192000" cy="44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635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A57460BB8AE4B948A456250CEE186" ma:contentTypeVersion="4" ma:contentTypeDescription="새 문서를 만듭니다." ma:contentTypeScope="" ma:versionID="b9e78d0b060c3990e251c88e04351be2">
  <xsd:schema xmlns:xsd="http://www.w3.org/2001/XMLSchema" xmlns:xs="http://www.w3.org/2001/XMLSchema" xmlns:p="http://schemas.microsoft.com/office/2006/metadata/properties" xmlns:ns3="e89d88db-b18d-4ef8-8f35-02a908d6ea30" targetNamespace="http://schemas.microsoft.com/office/2006/metadata/properties" ma:root="true" ma:fieldsID="de22a2a9ae27154784333ccffca0b08d" ns3:_="">
    <xsd:import namespace="e89d88db-b18d-4ef8-8f35-02a908d6ea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d88db-b18d-4ef8-8f35-02a908d6e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093A14-068E-419D-B96D-04FAC96EBB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F7723B-39EC-44C9-93BE-D65C980C5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d88db-b18d-4ef8-8f35-02a908d6e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752DDF-F195-4A08-A2BF-094E849D66DA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e89d88db-b18d-4ef8-8f35-02a908d6ea3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499</Words>
  <Application>Microsoft Office PowerPoint</Application>
  <PresentationFormat>와이드스크린</PresentationFormat>
  <Paragraphs>94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맑은 고딕</vt:lpstr>
      <vt:lpstr>돋움</vt:lpstr>
      <vt:lpstr>Wingdings</vt:lpstr>
      <vt:lpstr>Arial</vt:lpstr>
      <vt:lpstr>Cambria Math</vt:lpstr>
      <vt:lpstr>나눔스퀘어_ac</vt:lpstr>
      <vt:lpstr>나눔스퀘어_ac Bold</vt:lpstr>
      <vt:lpstr>나눔스퀘어_ac ExtraBold</vt:lpstr>
      <vt:lpstr>1_Office 테마</vt:lpstr>
      <vt:lpstr>8주차 미팅 발표 자료</vt:lpstr>
      <vt:lpstr>Comments (이메일 질의응답)</vt:lpstr>
      <vt:lpstr>Dataset 관련</vt:lpstr>
      <vt:lpstr>개선 아이디어</vt:lpstr>
      <vt:lpstr>FusionNet Architecture</vt:lpstr>
      <vt:lpstr>Latent Blender</vt:lpstr>
      <vt:lpstr>Hierarchical Multi-Fusion</vt:lpstr>
      <vt:lpstr>Hierarchical Multi-Fusion</vt:lpstr>
      <vt:lpstr>HFGI + StyleFusion  HFGI-SF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임에딘</dc:creator>
  <cp:lastModifiedBy>임에딘</cp:lastModifiedBy>
  <cp:revision>7</cp:revision>
  <dcterms:created xsi:type="dcterms:W3CDTF">2022-09-25T18:50:12Z</dcterms:created>
  <dcterms:modified xsi:type="dcterms:W3CDTF">2022-10-31T02:10:22Z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0x010100AACA57460BB8AE4B948A456250CEE186</vt:lpwstr>
  </property>
</Properties>
</file>